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67" r:id="rId2"/>
    <p:sldId id="268" r:id="rId3"/>
    <p:sldId id="269" r:id="rId4"/>
    <p:sldId id="290" r:id="rId5"/>
    <p:sldId id="291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2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9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BC72F-6360-524C-8486-116ADAD5AB27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24626-8A00-2143-9F6B-449ACD18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91AC45-B5A6-1D43-8EE8-F53E75150B0E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A36B36-A41F-8F4A-9243-2024DDA6D027}" type="slidenum">
              <a:rPr lang="en-GB"/>
              <a:pPr/>
              <a:t>12</a:t>
            </a:fld>
            <a:endParaRPr lang="en-GB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1078A6-04D9-CF4A-A821-FDB57011358C}" type="slidenum">
              <a:rPr lang="en-GB"/>
              <a:pPr/>
              <a:t>13</a:t>
            </a:fld>
            <a:endParaRPr lang="en-GB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BC14DB-A0DE-224A-BDCE-863EE946EC87}" type="slidenum">
              <a:rPr lang="en-GB"/>
              <a:pPr/>
              <a:t>14</a:t>
            </a:fld>
            <a:endParaRPr lang="en-GB"/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B4E04C-FF8E-174A-9DD2-EF1AA4CB4A95}" type="slidenum">
              <a:rPr lang="en-GB"/>
              <a:pPr/>
              <a:t>15</a:t>
            </a:fld>
            <a:endParaRPr lang="en-GB"/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099259-0E97-6348-AAFC-424919586AB4}" type="slidenum">
              <a:rPr lang="en-GB"/>
              <a:pPr/>
              <a:t>16</a:t>
            </a:fld>
            <a:endParaRPr lang="en-GB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0FDE3C-4EBF-4C47-8BD1-460E6045B255}" type="slidenum">
              <a:rPr lang="en-GB"/>
              <a:pPr/>
              <a:t>17</a:t>
            </a:fld>
            <a:endParaRPr lang="en-GB"/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4BA130-488F-4349-BEDB-83E2A1E930EF}" type="slidenum">
              <a:rPr lang="en-GB"/>
              <a:pPr/>
              <a:t>18</a:t>
            </a:fld>
            <a:endParaRPr lang="en-GB"/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2C711D-1730-654F-A2A5-CEF2284FDEEF}" type="slidenum">
              <a:rPr lang="en-GB"/>
              <a:pPr/>
              <a:t>19</a:t>
            </a:fld>
            <a:endParaRPr lang="en-GB"/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E17B31-1BD1-AD41-A176-578ECDE91E7E}" type="slidenum">
              <a:rPr lang="en-GB"/>
              <a:pPr/>
              <a:t>20</a:t>
            </a:fld>
            <a:endParaRPr lang="en-GB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C58513-A96E-8F46-9833-10536CF4FCA3}" type="slidenum">
              <a:rPr lang="en-GB"/>
              <a:pPr/>
              <a:t>21</a:t>
            </a:fld>
            <a:endParaRPr lang="en-GB"/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754A9C-242A-1644-9534-7857A1352A18}" type="slidenum">
              <a:rPr lang="en-GB"/>
              <a:pPr/>
              <a:t>2</a:t>
            </a:fld>
            <a:endParaRPr lang="en-GB"/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203A37E-02E6-6940-954E-E4E1D9EB0F04}" type="slidenum">
              <a:rPr lang="en-GB"/>
              <a:pPr/>
              <a:t>22</a:t>
            </a:fld>
            <a:endParaRPr lang="en-GB"/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8005F4-456C-C442-ACCE-562F8D9FD936}" type="slidenum">
              <a:rPr lang="en-GB"/>
              <a:pPr/>
              <a:t>23</a:t>
            </a:fld>
            <a:endParaRPr lang="en-GB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9A5022-74E6-CE42-9254-AFA87C3699DA}" type="slidenum">
              <a:rPr lang="en-GB"/>
              <a:pPr/>
              <a:t>25</a:t>
            </a:fld>
            <a:endParaRPr lang="en-GB"/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2FC5F4-1C58-F94D-B0BC-DE312F68401C}" type="slidenum">
              <a:rPr lang="en-GB"/>
              <a:pPr/>
              <a:t>26</a:t>
            </a:fld>
            <a:endParaRPr lang="en-GB"/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8E752F-104F-9245-955E-3029CA75067C}" type="slidenum">
              <a:rPr lang="en-GB"/>
              <a:pPr/>
              <a:t>3</a:t>
            </a:fld>
            <a:endParaRPr lang="en-GB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3732C4-FBC3-F94E-B2B8-AD90B674F00E}" type="slidenum">
              <a:rPr lang="en-GB"/>
              <a:pPr/>
              <a:t>6</a:t>
            </a:fld>
            <a:endParaRPr lang="en-GB"/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181D8E-F53D-7B49-9D41-065F38FD315E}" type="slidenum">
              <a:rPr lang="en-GB"/>
              <a:pPr/>
              <a:t>7</a:t>
            </a:fld>
            <a:endParaRPr lang="en-GB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E1AB32-4E97-DD40-86EE-E66048B7736C}" type="slidenum">
              <a:rPr lang="en-GB"/>
              <a:pPr/>
              <a:t>8</a:t>
            </a:fld>
            <a:endParaRPr lang="en-GB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6C2134-B839-A348-A142-4B16B327D6DE}" type="slidenum">
              <a:rPr lang="en-GB"/>
              <a:pPr/>
              <a:t>9</a:t>
            </a:fld>
            <a:endParaRPr lang="en-GB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4BE4D3-992D-F240-8034-6A79ECCE20D8}" type="slidenum">
              <a:rPr lang="en-GB"/>
              <a:pPr/>
              <a:t>10</a:t>
            </a:fld>
            <a:endParaRPr lang="en-GB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E2541-3F8D-8C42-9A6D-0985E09DCCCD}" type="slidenum">
              <a:rPr lang="en-GB"/>
              <a:pPr/>
              <a:t>11</a:t>
            </a:fld>
            <a:endParaRPr lang="en-GB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7DF935F-35C4-C647-A4FE-FC2E2E24026E}" type="datetimeFigureOut">
              <a:rPr lang="en-US" smtClean="0"/>
              <a:t>16/12/2013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3FF729C2-AD01-1548-8706-BC250549A3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57200"/>
            <a:ext cx="8515672" cy="2743200"/>
          </a:xfrm>
        </p:spPr>
        <p:txBody>
          <a:bodyPr anchor="b">
            <a:normAutofit/>
          </a:bodyPr>
          <a:lstStyle/>
          <a:p>
            <a:r>
              <a:rPr lang="en-GB" sz="5400" b="1" dirty="0" smtClean="0">
                <a:latin typeface="Monotype Corsiva" charset="0"/>
              </a:rPr>
              <a:t>North England Conference</a:t>
            </a:r>
            <a:endParaRPr lang="en-GB" sz="5400" b="1" dirty="0">
              <a:latin typeface="Monotype Corsiva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240" y="3573016"/>
            <a:ext cx="8293224" cy="31686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GB" sz="2800" b="1" dirty="0" smtClean="0">
                <a:solidFill>
                  <a:srgbClr val="008000"/>
                </a:solidFill>
                <a:ea typeface="Verdana" pitchFamily="34" charset="0"/>
                <a:cs typeface="Verdana" pitchFamily="34" charset="0"/>
              </a:rPr>
              <a:t>Rebuilding the Walls, Rebuilding People,</a:t>
            </a:r>
          </a:p>
          <a:p>
            <a:pPr>
              <a:lnSpc>
                <a:spcPct val="130000"/>
              </a:lnSpc>
              <a:defRPr/>
            </a:pPr>
            <a:r>
              <a:rPr lang="en-GB" sz="2800" b="1" dirty="0" smtClean="0">
                <a:solidFill>
                  <a:srgbClr val="008000"/>
                </a:solidFill>
                <a:ea typeface="Verdana" pitchFamily="34" charset="0"/>
                <a:cs typeface="Verdana" pitchFamily="34" charset="0"/>
              </a:rPr>
              <a:t>Restoring Relationships,</a:t>
            </a:r>
            <a:r>
              <a:rPr lang="en-GB" sz="2800" b="1" dirty="0">
                <a:solidFill>
                  <a:srgbClr val="008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GB" sz="2800" b="1" dirty="0" smtClean="0">
                <a:solidFill>
                  <a:srgbClr val="008000"/>
                </a:solidFill>
                <a:ea typeface="Verdana" pitchFamily="34" charset="0"/>
                <a:cs typeface="Verdana" pitchFamily="34" charset="0"/>
              </a:rPr>
              <a:t>Inspiring Excellence.</a:t>
            </a:r>
          </a:p>
          <a:p>
            <a:pPr>
              <a:lnSpc>
                <a:spcPct val="130000"/>
              </a:lnSpc>
              <a:defRPr/>
            </a:pPr>
            <a:r>
              <a:rPr lang="en-GB" sz="2400" b="1" i="1" u="sng" dirty="0" smtClean="0">
                <a:solidFill>
                  <a:srgbClr val="008000"/>
                </a:solidFill>
                <a:ea typeface="Verdana" pitchFamily="34" charset="0"/>
                <a:cs typeface="Verdana" pitchFamily="34" charset="0"/>
              </a:rPr>
              <a:t>(Ephesians 4:1-13)</a:t>
            </a:r>
          </a:p>
        </p:txBody>
      </p:sp>
      <p:pic>
        <p:nvPicPr>
          <p:cNvPr id="3" name="Picture 2" descr="4C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5842992" cy="17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4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How to Choose </a:t>
            </a:r>
            <a:b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and Interpret a </a:t>
            </a:r>
            <a:r>
              <a:rPr lang="en-GB" sz="4000" b="1" spc="150" dirty="0" smtClean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text</a:t>
            </a:r>
            <a:endParaRPr lang="en-GB" sz="4000" b="1" spc="150" dirty="0">
              <a:ln w="11430"/>
              <a:solidFill>
                <a:srgbClr val="CCFF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46182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FF9900"/>
              </a:buClr>
            </a:pPr>
            <a:r>
              <a:rPr lang="en-GB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charset="0"/>
              </a:rPr>
              <a:t>Hermeneutics…</a:t>
            </a:r>
          </a:p>
          <a:p>
            <a:pPr lvl="1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q"/>
            </a:pPr>
            <a:r>
              <a:rPr lang="en-GB" sz="2800" dirty="0">
                <a:latin typeface="Tahoma" charset="0"/>
              </a:rPr>
              <a:t>Is the </a:t>
            </a:r>
            <a:r>
              <a:rPr lang="en-GB" sz="2800" i="1" u="sng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charset="0"/>
              </a:rPr>
              <a:t>science</a:t>
            </a:r>
            <a:r>
              <a:rPr lang="en-GB" sz="2800" dirty="0">
                <a:latin typeface="Tahoma" charset="0"/>
              </a:rPr>
              <a:t> and </a:t>
            </a:r>
            <a:r>
              <a:rPr lang="en-GB" sz="2800" i="1" u="sng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charset="0"/>
              </a:rPr>
              <a:t>art</a:t>
            </a:r>
            <a:r>
              <a:rPr lang="en-GB" sz="2800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charset="0"/>
              </a:rPr>
              <a:t> </a:t>
            </a:r>
            <a:r>
              <a:rPr lang="en-GB" sz="2800" dirty="0">
                <a:latin typeface="Tahoma" charset="0"/>
              </a:rPr>
              <a:t>of biblical interpretation.</a:t>
            </a:r>
          </a:p>
          <a:p>
            <a:pPr lvl="1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q"/>
            </a:pPr>
            <a:endParaRPr lang="en-GB" sz="2800" dirty="0">
              <a:latin typeface="Tahoma" charset="0"/>
            </a:endParaRPr>
          </a:p>
          <a:p>
            <a:pPr lvl="1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q"/>
            </a:pPr>
            <a:r>
              <a:rPr lang="en-GB" sz="2800" dirty="0">
                <a:latin typeface="Tahoma" charset="0"/>
              </a:rPr>
              <a:t>Should answer the question: </a:t>
            </a:r>
            <a:r>
              <a:rPr lang="en-GB" sz="2800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charset="0"/>
              </a:rPr>
              <a:t>“How do I </a:t>
            </a:r>
            <a:r>
              <a:rPr lang="en-GB" sz="2800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charset="0"/>
              </a:rPr>
              <a:t>understand </a:t>
            </a:r>
            <a:r>
              <a:rPr lang="en-GB" sz="2800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charset="0"/>
              </a:rPr>
              <a:t>what this particular passage means?”</a:t>
            </a:r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CD62FA-8069-8F40-8C3D-E3324FC6ACFB}" type="slidenum">
              <a:rPr lang="en-GB" sz="1000"/>
              <a:pPr/>
              <a:t>10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9521848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1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How to Choose </a:t>
            </a:r>
            <a:b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and Interpret a Text</a:t>
            </a:r>
          </a:p>
        </p:txBody>
      </p:sp>
      <p:sp>
        <p:nvSpPr>
          <p:cNvPr id="463874" name="Rectangle 2"/>
          <p:cNvSpPr>
            <a:spLocks noGrp="1" noChangeArrowheads="1"/>
          </p:cNvSpPr>
          <p:nvPr>
            <p:ph idx="1"/>
          </p:nvPr>
        </p:nvSpPr>
        <p:spPr>
          <a:xfrm>
            <a:off x="779463" y="1828800"/>
            <a:ext cx="7583488" cy="4552528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140000"/>
              </a:lnSpc>
              <a:buClr>
                <a:srgbClr val="FF9900"/>
              </a:buClr>
              <a:buNone/>
            </a:pPr>
            <a:r>
              <a:rPr lang="en-GB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Six basic principles at the heart of a </a:t>
            </a:r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Sound Method </a:t>
            </a:r>
            <a:r>
              <a:rPr lang="en-GB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of </a:t>
            </a:r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Biblical </a:t>
            </a:r>
            <a:r>
              <a:rPr lang="en-GB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Interpretation:</a:t>
            </a:r>
          </a:p>
          <a:p>
            <a:pPr marL="952500" lvl="1" indent="-495300" eaLnBrk="1" hangingPunct="1">
              <a:lnSpc>
                <a:spcPct val="140000"/>
              </a:lnSpc>
              <a:buClrTx/>
              <a:buFont typeface="Wingdings" charset="0"/>
              <a:buAutoNum type="arabicPeriod"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Prayer is an absolute necessity.</a:t>
            </a:r>
          </a:p>
          <a:p>
            <a:pPr marL="952500" lvl="1" indent="-495300" eaLnBrk="1" hangingPunct="1">
              <a:lnSpc>
                <a:spcPct val="140000"/>
              </a:lnSpc>
              <a:buClrTx/>
              <a:buFont typeface="Wingdings" charset="0"/>
              <a:buAutoNum type="arabicPeriod"/>
            </a:pPr>
            <a:r>
              <a:rPr lang="en-GB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Common-sense: </a:t>
            </a: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grammatical-historical method</a:t>
            </a:r>
          </a:p>
          <a:p>
            <a:pPr marL="952500" lvl="1" indent="-495300" eaLnBrk="1" hangingPunct="1">
              <a:lnSpc>
                <a:spcPct val="140000"/>
              </a:lnSpc>
              <a:buClrTx/>
              <a:buFont typeface="Wingdings" charset="0"/>
              <a:buAutoNum type="arabicPeriod"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Ask the right questions of the text</a:t>
            </a:r>
          </a:p>
          <a:p>
            <a:pPr marL="952500" lvl="1" indent="-495300" eaLnBrk="1" hangingPunct="1">
              <a:lnSpc>
                <a:spcPct val="140000"/>
              </a:lnSpc>
              <a:buClrTx/>
              <a:buFont typeface="Wingdings" charset="0"/>
              <a:buAutoNum type="arabicPeriod"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Context, the primary rule of biblical interpretation</a:t>
            </a:r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B5A373-E6AF-6A42-B509-64AE65BFE559}" type="slidenum">
              <a:rPr lang="en-GB" sz="1000"/>
              <a:pPr/>
              <a:t>11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269249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3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How to Choose </a:t>
            </a:r>
            <a:b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and Interpret a Text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GB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Six basic principles…</a:t>
            </a:r>
            <a:endParaRPr lang="en-GB" sz="2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charset="0"/>
            </a:endParaRPr>
          </a:p>
          <a:p>
            <a:pPr marL="952500" lvl="1" indent="-495300" eaLnBrk="1" hangingPunct="1">
              <a:lnSpc>
                <a:spcPct val="110000"/>
              </a:lnSpc>
              <a:buClrTx/>
              <a:buFont typeface="Wingdings" charset="0"/>
              <a:buAutoNum type="arabicPeriod" startAt="5"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Four key </a:t>
            </a:r>
            <a:r>
              <a:rPr lang="en-GB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words:</a:t>
            </a:r>
            <a:endParaRPr lang="en-GB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charset="0"/>
            </a:endParaRPr>
          </a:p>
          <a:p>
            <a:pPr marL="1371600" lvl="2" indent="-457200" eaLnBrk="1" hangingPunct="1">
              <a:lnSpc>
                <a:spcPct val="110000"/>
              </a:lnSpc>
              <a:buClr>
                <a:schemeClr val="accent1"/>
              </a:buClr>
              <a:buFont typeface="+mj-lt"/>
              <a:buAutoNum type="alphaLcPeriod"/>
            </a:pPr>
            <a:r>
              <a:rPr lang="en-GB" sz="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</a:rPr>
              <a:t>Observation</a:t>
            </a:r>
            <a:r>
              <a:rPr lang="en-GB" sz="2000" dirty="0">
                <a:latin typeface="Tahoma" charset="0"/>
              </a:rPr>
              <a:t> – Do I understand the basic facts of the passage such as the meaning of all the words?</a:t>
            </a:r>
          </a:p>
          <a:p>
            <a:pPr marL="1371600" lvl="2" indent="-457200" eaLnBrk="1" hangingPunct="1">
              <a:lnSpc>
                <a:spcPct val="110000"/>
              </a:lnSpc>
              <a:buClr>
                <a:schemeClr val="accent1"/>
              </a:buClr>
              <a:buFont typeface="+mj-lt"/>
              <a:buAutoNum type="alphaLcPeriod"/>
            </a:pPr>
            <a:r>
              <a:rPr lang="en-GB" sz="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</a:rPr>
              <a:t>Interpretation</a:t>
            </a:r>
            <a:r>
              <a:rPr lang="en-GB" sz="2000" dirty="0">
                <a:latin typeface="Tahoma" charset="0"/>
              </a:rPr>
              <a:t> – What did the author mean in his own historical setting?</a:t>
            </a:r>
          </a:p>
          <a:p>
            <a:pPr marL="1371600" lvl="2" indent="-457200" eaLnBrk="1" hangingPunct="1">
              <a:lnSpc>
                <a:spcPct val="110000"/>
              </a:lnSpc>
              <a:buClr>
                <a:schemeClr val="accent1"/>
              </a:buClr>
              <a:buFont typeface="+mj-lt"/>
              <a:buAutoNum type="alphaLcPeriod"/>
            </a:pPr>
            <a:r>
              <a:rPr lang="en-GB" sz="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</a:rPr>
              <a:t>Evaluation</a:t>
            </a:r>
            <a:r>
              <a:rPr lang="en-GB" sz="2000" dirty="0">
                <a:latin typeface="Tahoma" charset="0"/>
              </a:rPr>
              <a:t> – What does this passage mean in today’s culture?</a:t>
            </a:r>
          </a:p>
          <a:p>
            <a:pPr marL="1371600" lvl="2" indent="-457200" eaLnBrk="1" hangingPunct="1">
              <a:lnSpc>
                <a:spcPct val="110000"/>
              </a:lnSpc>
              <a:buClr>
                <a:schemeClr val="accent1"/>
              </a:buClr>
              <a:buFont typeface="+mj-lt"/>
              <a:buAutoNum type="alphaLcPeriod"/>
            </a:pPr>
            <a:r>
              <a:rPr lang="en-GB" sz="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</a:rPr>
              <a:t>Application</a:t>
            </a:r>
            <a:r>
              <a:rPr lang="en-GB" sz="2000" dirty="0">
                <a:latin typeface="Tahoma" charset="0"/>
              </a:rPr>
              <a:t> – How can I apply what I have learned to how I live my life?</a:t>
            </a:r>
          </a:p>
        </p:txBody>
      </p:sp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E5B43B-0A19-1645-83D4-337CCF204739}" type="slidenum">
              <a:rPr lang="en-GB" sz="1000"/>
              <a:pPr/>
              <a:t>12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515617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5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How to Choose </a:t>
            </a:r>
            <a:b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and Interpret a Text</a:t>
            </a:r>
          </a:p>
        </p:txBody>
      </p:sp>
      <p:sp>
        <p:nvSpPr>
          <p:cNvPr id="4679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40000"/>
              </a:lnSpc>
              <a:buNone/>
            </a:pPr>
            <a:r>
              <a:rPr lang="en-GB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Six basic principles…</a:t>
            </a:r>
          </a:p>
          <a:p>
            <a:pPr marL="952500" lvl="1" indent="-495300" eaLnBrk="1" hangingPunct="1">
              <a:lnSpc>
                <a:spcPct val="140000"/>
              </a:lnSpc>
              <a:buClrTx/>
              <a:buFont typeface="Wingdings" charset="0"/>
              <a:buAutoNum type="arabicPeriod" startAt="6"/>
            </a:pPr>
            <a:r>
              <a:rPr lang="en-GB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Two-step process:</a:t>
            </a:r>
          </a:p>
          <a:p>
            <a:pPr marL="1371600" lvl="2" indent="-457200" eaLnBrk="1" hangingPunct="1">
              <a:lnSpc>
                <a:spcPct val="140000"/>
              </a:lnSpc>
              <a:buFont typeface="+mj-lt"/>
              <a:buAutoNum type="alphaLcPeriod"/>
            </a:pPr>
            <a:r>
              <a:rPr lang="en-GB" dirty="0">
                <a:latin typeface="Tahoma" charset="0"/>
              </a:rPr>
              <a:t>What the passage meant in the day and age of the author </a:t>
            </a:r>
            <a:r>
              <a:rPr lang="en-GB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</a:rPr>
              <a:t>(Observation &amp; Interpretation)</a:t>
            </a:r>
          </a:p>
          <a:p>
            <a:pPr marL="1371600" lvl="2" indent="-457200" eaLnBrk="1" hangingPunct="1">
              <a:lnSpc>
                <a:spcPct val="140000"/>
              </a:lnSpc>
              <a:buFont typeface="+mj-lt"/>
              <a:buAutoNum type="alphaLcPeriod"/>
            </a:pPr>
            <a:r>
              <a:rPr lang="en-GB" dirty="0">
                <a:latin typeface="Tahoma" charset="0"/>
              </a:rPr>
              <a:t>Its message for us in today’s culture </a:t>
            </a:r>
            <a:r>
              <a:rPr lang="en-GB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</a:rPr>
              <a:t>(Evaluation &amp; Application)</a:t>
            </a:r>
          </a:p>
        </p:txBody>
      </p:sp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C0574F-2939-474D-B865-5B82C9D2D4DD}" type="slidenum">
              <a:rPr lang="en-GB" sz="1000"/>
              <a:pPr/>
              <a:t>13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541970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How to Choose </a:t>
            </a:r>
            <a:b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and Interpret a Text</a:t>
            </a:r>
          </a:p>
        </p:txBody>
      </p:sp>
      <p:sp>
        <p:nvSpPr>
          <p:cNvPr id="470018" name="Rectangle 2"/>
          <p:cNvSpPr>
            <a:spLocks noGrp="1" noChangeArrowheads="1"/>
          </p:cNvSpPr>
          <p:nvPr>
            <p:ph idx="1"/>
          </p:nvPr>
        </p:nvSpPr>
        <p:spPr>
          <a:xfrm>
            <a:off x="251521" y="1828800"/>
            <a:ext cx="8640960" cy="42973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GB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Four Stages of Biblical Interpretation</a:t>
            </a:r>
          </a:p>
          <a:p>
            <a:pPr marL="952500" lvl="1" indent="-495300" eaLnBrk="1" hangingPunct="1">
              <a:lnSpc>
                <a:spcPct val="110000"/>
              </a:lnSpc>
              <a:buClrTx/>
              <a:buFont typeface="Wingdings" charset="0"/>
              <a:buAutoNum type="arabicPeriod"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Observation – basic questions to ask…</a:t>
            </a:r>
          </a:p>
          <a:p>
            <a:pPr marL="1371600" lvl="2" indent="-457200" eaLnBrk="1" hangingPunct="1">
              <a:lnSpc>
                <a:spcPct val="110000"/>
              </a:lnSpc>
              <a:buClr>
                <a:schemeClr val="bg1"/>
              </a:buClr>
              <a:buFont typeface="Wingdings" charset="2"/>
              <a:buChar char="ü"/>
            </a:pPr>
            <a:r>
              <a:rPr lang="en-GB" sz="2400" dirty="0">
                <a:latin typeface="Tahoma" charset="0"/>
              </a:rPr>
              <a:t>Do I understand all the facts in this passage?</a:t>
            </a:r>
          </a:p>
          <a:p>
            <a:pPr marL="1371600" lvl="2" indent="-457200" eaLnBrk="1" hangingPunct="1">
              <a:lnSpc>
                <a:spcPct val="110000"/>
              </a:lnSpc>
              <a:buClr>
                <a:schemeClr val="bg1"/>
              </a:buClr>
              <a:buFont typeface="Wingdings" charset="2"/>
              <a:buChar char="ü"/>
            </a:pPr>
            <a:r>
              <a:rPr lang="en-GB" sz="2400" dirty="0">
                <a:latin typeface="Tahoma" charset="0"/>
              </a:rPr>
              <a:t>Do I know the context before and after this passage?</a:t>
            </a:r>
          </a:p>
          <a:p>
            <a:pPr marL="1371600" lvl="2" indent="-457200" eaLnBrk="1" hangingPunct="1">
              <a:lnSpc>
                <a:spcPct val="110000"/>
              </a:lnSpc>
              <a:buClr>
                <a:schemeClr val="bg1"/>
              </a:buClr>
              <a:buFont typeface="Wingdings" charset="2"/>
              <a:buChar char="ü"/>
            </a:pPr>
            <a:r>
              <a:rPr lang="en-GB" sz="2400" dirty="0">
                <a:latin typeface="Tahoma" charset="0"/>
              </a:rPr>
              <a:t>Do I understand the general flow of the discussion?</a:t>
            </a:r>
          </a:p>
          <a:p>
            <a:pPr marL="1371600" lvl="2" indent="-457200" eaLnBrk="1" hangingPunct="1">
              <a:lnSpc>
                <a:spcPct val="110000"/>
              </a:lnSpc>
              <a:buClr>
                <a:schemeClr val="bg1"/>
              </a:buClr>
              <a:buFont typeface="Wingdings" charset="2"/>
              <a:buChar char="ü"/>
            </a:pPr>
            <a:r>
              <a:rPr lang="en-GB" sz="2400" dirty="0">
                <a:latin typeface="Tahoma" charset="0"/>
              </a:rPr>
              <a:t>Do I understand the cultural background?</a:t>
            </a:r>
          </a:p>
        </p:txBody>
      </p:sp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B161F4-B304-7640-9D80-B8B62C8B782B}" type="slidenum">
              <a:rPr lang="en-GB" sz="1000"/>
              <a:pPr/>
              <a:t>14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009336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0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0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0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0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0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How to Choose </a:t>
            </a:r>
            <a:b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and Interpret a Text</a:t>
            </a:r>
          </a:p>
        </p:txBody>
      </p:sp>
      <p:sp>
        <p:nvSpPr>
          <p:cNvPr id="47206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828800"/>
            <a:ext cx="8496943" cy="42973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40000"/>
              </a:lnSpc>
              <a:buNone/>
            </a:pPr>
            <a:r>
              <a:rPr lang="en-GB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Four Stages of Biblical Interpretation</a:t>
            </a:r>
          </a:p>
          <a:p>
            <a:pPr marL="952500" lvl="1" indent="-495300" eaLnBrk="1" hangingPunct="1">
              <a:lnSpc>
                <a:spcPct val="140000"/>
              </a:lnSpc>
              <a:buClrTx/>
              <a:buFont typeface="Wingdings" charset="0"/>
              <a:buAutoNum type="arabicPeriod" startAt="2"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Interpretation – basic questions to ask </a:t>
            </a:r>
          </a:p>
          <a:p>
            <a:pPr marL="1371600" lvl="2" indent="-457200" eaLnBrk="1" hangingPunct="1">
              <a:lnSpc>
                <a:spcPct val="140000"/>
              </a:lnSpc>
              <a:buClr>
                <a:schemeClr val="bg1"/>
              </a:buClr>
              <a:buFont typeface="Wingdings" charset="2"/>
              <a:buChar char="ü"/>
            </a:pPr>
            <a:r>
              <a:rPr lang="en-GB" sz="2400" dirty="0">
                <a:latin typeface="Tahoma" charset="0"/>
              </a:rPr>
              <a:t>What did the author mean in his own historical setting?</a:t>
            </a:r>
          </a:p>
          <a:p>
            <a:pPr marL="1371600" lvl="2" indent="-457200" eaLnBrk="1" hangingPunct="1">
              <a:lnSpc>
                <a:spcPct val="140000"/>
              </a:lnSpc>
              <a:buClr>
                <a:schemeClr val="bg1"/>
              </a:buClr>
              <a:buFont typeface="Wingdings" charset="2"/>
              <a:buChar char="ü"/>
            </a:pPr>
            <a:r>
              <a:rPr lang="en-GB" sz="2400" dirty="0">
                <a:latin typeface="Tahoma" charset="0"/>
              </a:rPr>
              <a:t>What does the passage actually say?</a:t>
            </a:r>
          </a:p>
          <a:p>
            <a:pPr marL="1371600" lvl="2" indent="-457200" eaLnBrk="1" hangingPunct="1">
              <a:lnSpc>
                <a:spcPct val="140000"/>
              </a:lnSpc>
              <a:buClr>
                <a:schemeClr val="bg1"/>
              </a:buClr>
              <a:buFont typeface="Wingdings" charset="2"/>
              <a:buChar char="ü"/>
            </a:pPr>
            <a:r>
              <a:rPr lang="en-GB" sz="2400" dirty="0">
                <a:latin typeface="Tahoma" charset="0"/>
              </a:rPr>
              <a:t>Does the context help define the meaning of the passage?</a:t>
            </a:r>
          </a:p>
          <a:p>
            <a:pPr marL="1371600" lvl="2" indent="-457200" eaLnBrk="1" hangingPunct="1">
              <a:lnSpc>
                <a:spcPct val="140000"/>
              </a:lnSpc>
              <a:buClr>
                <a:schemeClr val="bg1"/>
              </a:buClr>
              <a:buFont typeface="Wingdings" charset="2"/>
              <a:buChar char="ü"/>
            </a:pPr>
            <a:r>
              <a:rPr lang="en-GB" sz="2400" dirty="0">
                <a:latin typeface="Tahoma" charset="0"/>
              </a:rPr>
              <a:t>NB: </a:t>
            </a:r>
            <a:r>
              <a:rPr lang="en-GB" sz="2400" i="1" dirty="0" err="1">
                <a:latin typeface="Tahoma" charset="0"/>
              </a:rPr>
              <a:t>Scripturia</a:t>
            </a:r>
            <a:r>
              <a:rPr lang="en-GB" sz="2400" i="1" dirty="0">
                <a:latin typeface="Tahoma" charset="0"/>
              </a:rPr>
              <a:t> sui </a:t>
            </a:r>
            <a:r>
              <a:rPr lang="en-GB" sz="2400" i="1" dirty="0" err="1">
                <a:latin typeface="Tahoma" charset="0"/>
              </a:rPr>
              <a:t>ipsius</a:t>
            </a:r>
            <a:r>
              <a:rPr lang="en-GB" sz="2400" i="1" dirty="0">
                <a:latin typeface="Tahoma" charset="0"/>
              </a:rPr>
              <a:t> </a:t>
            </a:r>
            <a:r>
              <a:rPr lang="en-GB" sz="2400" i="1" dirty="0" err="1">
                <a:latin typeface="Tahoma" charset="0"/>
              </a:rPr>
              <a:t>interpres</a:t>
            </a:r>
            <a:endParaRPr lang="en-GB" sz="2400" i="1" dirty="0">
              <a:latin typeface="Tahoma" charset="0"/>
            </a:endParaRPr>
          </a:p>
        </p:txBody>
      </p:sp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B21468-3431-9449-9985-4E6AFE163C78}" type="slidenum">
              <a:rPr lang="en-GB" sz="1000"/>
              <a:pPr/>
              <a:t>15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725847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2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2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2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How to Choose </a:t>
            </a:r>
            <a:b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and Interpret a Text</a:t>
            </a:r>
          </a:p>
        </p:txBody>
      </p:sp>
      <p:sp>
        <p:nvSpPr>
          <p:cNvPr id="47411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Four Stages of Biblical Interpretation</a:t>
            </a:r>
          </a:p>
          <a:p>
            <a:pPr marL="952500" lvl="1" indent="-495300" eaLnBrk="1" hangingPunct="1">
              <a:buClrTx/>
              <a:buFont typeface="Wingdings" charset="0"/>
              <a:buAutoNum type="arabicPeriod" startAt="3"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Evaluation – basic Questions to ask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GB" sz="2400" dirty="0">
                <a:latin typeface="Tahoma" charset="0"/>
              </a:rPr>
              <a:t>What does this passage mean in today’s culture? </a:t>
            </a:r>
            <a:endParaRPr lang="en-GB" sz="2400" dirty="0" smtClean="0">
              <a:latin typeface="Tahoma" charset="0"/>
            </a:endParaRPr>
          </a:p>
          <a:p>
            <a:pPr marL="1257300" lvl="2" indent="-342900">
              <a:buFont typeface="Wingdings" charset="2"/>
              <a:buChar char="ü"/>
            </a:pPr>
            <a:r>
              <a:rPr lang="en-GB" sz="2400" dirty="0" smtClean="0">
                <a:latin typeface="Tahoma" charset="0"/>
              </a:rPr>
              <a:t>Is </a:t>
            </a:r>
            <a:r>
              <a:rPr lang="en-GB" sz="2400" dirty="0">
                <a:latin typeface="Tahoma" charset="0"/>
              </a:rPr>
              <a:t>it a cultural expression</a:t>
            </a:r>
            <a:r>
              <a:rPr lang="en-GB" sz="2400" dirty="0" smtClean="0">
                <a:latin typeface="Tahoma" charset="0"/>
              </a:rPr>
              <a:t>?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GB" sz="2400" dirty="0" smtClean="0">
                <a:latin typeface="Tahoma" charset="0"/>
              </a:rPr>
              <a:t>Is </a:t>
            </a:r>
            <a:r>
              <a:rPr lang="en-GB" sz="2400" dirty="0">
                <a:latin typeface="Tahoma" charset="0"/>
              </a:rPr>
              <a:t>it an eternal principle</a:t>
            </a:r>
            <a:r>
              <a:rPr lang="en-GB" sz="2400" dirty="0" smtClean="0">
                <a:latin typeface="Tahoma" charset="0"/>
              </a:rPr>
              <a:t>?</a:t>
            </a:r>
            <a:endParaRPr lang="en-GB" sz="2400" dirty="0">
              <a:latin typeface="Tahoma" charset="0"/>
            </a:endParaRPr>
          </a:p>
          <a:p>
            <a:pPr marL="590550" indent="-590550" eaLnBrk="1" hangingPunct="1">
              <a:buFont typeface="Wingdings" charset="0"/>
              <a:buNone/>
            </a:pPr>
            <a:r>
              <a:rPr lang="en-GB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charset="0"/>
              </a:rPr>
              <a:t>NB</a:t>
            </a:r>
            <a:r>
              <a:rPr lang="en-GB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charset="0"/>
              </a:rPr>
              <a:t>: </a:t>
            </a:r>
            <a:r>
              <a:rPr lang="en-GB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Tahoma" charset="0"/>
              </a:rPr>
              <a:t>The task of the Biblical interpreter is to look through any cultural expression to the eternal principle that gave rise to it and reapply the principle in his / her own culture.</a:t>
            </a:r>
          </a:p>
        </p:txBody>
      </p:sp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838B8B-FF4D-2A4E-8289-16F6905E0863}" type="slidenum">
              <a:rPr lang="en-GB" sz="1000"/>
              <a:pPr/>
              <a:t>16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937771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How to Choose </a:t>
            </a:r>
            <a:b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and Interpret a Text</a:t>
            </a:r>
          </a:p>
        </p:txBody>
      </p:sp>
      <p:sp>
        <p:nvSpPr>
          <p:cNvPr id="47616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Four Stages of Biblical Interpretation</a:t>
            </a:r>
          </a:p>
          <a:p>
            <a:pPr marL="952500" lvl="1" indent="-495300" eaLnBrk="1" hangingPunct="1">
              <a:lnSpc>
                <a:spcPct val="80000"/>
              </a:lnSpc>
              <a:buClrTx/>
              <a:buFont typeface="Wingdings" charset="0"/>
              <a:buAutoNum type="arabicPeriod" startAt="4"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Application – basic question to ask</a:t>
            </a:r>
          </a:p>
          <a:p>
            <a:pPr marL="1257300" lvl="2" indent="-342900" eaLnBrk="1" hangingPunct="1">
              <a:lnSpc>
                <a:spcPct val="80000"/>
              </a:lnSpc>
              <a:buFont typeface="Wingdings" charset="2"/>
              <a:buChar char="ü"/>
            </a:pPr>
            <a:r>
              <a:rPr lang="en-GB" sz="2400" dirty="0">
                <a:latin typeface="Tahoma" charset="0"/>
              </a:rPr>
              <a:t>How can I apply what I have learned to how I live my life?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charset="0"/>
              <a:buNone/>
            </a:pPr>
            <a:endParaRPr lang="en-GB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ahoma" charset="0"/>
            </a:endParaRPr>
          </a:p>
          <a:p>
            <a:pPr marL="1371600" lvl="2" indent="-457200">
              <a:lnSpc>
                <a:spcPct val="80000"/>
              </a:lnSpc>
              <a:buNone/>
            </a:pPr>
            <a:r>
              <a:rPr lang="en-GB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ahoma" charset="0"/>
              </a:rPr>
              <a:t>Kenneth G </a:t>
            </a:r>
            <a:r>
              <a:rPr lang="en-GB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ahoma" charset="0"/>
              </a:rPr>
              <a:t>Howkins</a:t>
            </a:r>
            <a:r>
              <a:rPr lang="en-GB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ahoma" charset="0"/>
              </a:rPr>
              <a:t>, The Challenge of Religious Studies, p. </a:t>
            </a:r>
            <a:r>
              <a:rPr lang="en-GB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ahoma" charset="0"/>
              </a:rPr>
              <a:t>134</a:t>
            </a:r>
            <a:endParaRPr lang="en-GB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ahoma" charset="0"/>
            </a:endParaRPr>
          </a:p>
          <a:p>
            <a:pPr marL="952500" lvl="1" indent="-495300"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2400" dirty="0">
                <a:latin typeface="Tahoma" charset="0"/>
              </a:rPr>
              <a:t>	</a:t>
            </a:r>
            <a:r>
              <a:rPr lang="en-GB" sz="2400" i="1" dirty="0">
                <a:latin typeface="Tahoma" charset="0"/>
              </a:rPr>
              <a:t>“…a study of the Bible just to learn, and not to live, is  wrong, and is a misuse of the bible.</a:t>
            </a:r>
            <a:r>
              <a:rPr lang="en-GB" sz="2400" i="1" dirty="0" smtClean="0">
                <a:latin typeface="Tahoma" charset="0"/>
              </a:rPr>
              <a:t>”</a:t>
            </a:r>
            <a:endParaRPr lang="en-GB" sz="1400" i="1" dirty="0">
              <a:latin typeface="Tahoma" charset="0"/>
            </a:endParaRPr>
          </a:p>
          <a:p>
            <a:pPr marL="952500" lvl="1" indent="-495300"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2000" i="1" dirty="0">
                <a:latin typeface="Tahoma" charset="0"/>
              </a:rPr>
              <a:t>	</a:t>
            </a:r>
            <a:r>
              <a:rPr lang="en-GB" sz="2400" i="1" dirty="0">
                <a:latin typeface="Tahoma" charset="0"/>
              </a:rPr>
              <a:t>“..study of the bible should ultimately be to find out and obey the will of God and of his Son.”</a:t>
            </a:r>
          </a:p>
          <a:p>
            <a:pPr marL="952500" lvl="1" indent="-495300" eaLnBrk="1" hangingPunct="1">
              <a:lnSpc>
                <a:spcPct val="80000"/>
              </a:lnSpc>
              <a:buFont typeface="Wingdings" charset="0"/>
              <a:buNone/>
            </a:pPr>
            <a:endParaRPr lang="en-GB" sz="1400" dirty="0">
              <a:latin typeface="Tahoma" charset="0"/>
            </a:endParaRPr>
          </a:p>
        </p:txBody>
      </p:sp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9D5573-E45A-9841-B2AA-AF663DF3D0C3}" type="slidenum">
              <a:rPr lang="en-GB" sz="1000"/>
              <a:pPr/>
              <a:t>17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084015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6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6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6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6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How to Choose </a:t>
            </a:r>
            <a:b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and Interpret a Text</a:t>
            </a:r>
          </a:p>
        </p:txBody>
      </p:sp>
      <p:sp>
        <p:nvSpPr>
          <p:cNvPr id="47821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Special Problems </a:t>
            </a:r>
            <a:r>
              <a:rPr lang="en-GB" sz="2800" dirty="0">
                <a:latin typeface="Tahoma" charset="0"/>
              </a:rPr>
              <a:t>– </a:t>
            </a:r>
            <a:r>
              <a:rPr lang="en-GB" sz="2000" i="1" dirty="0" smtClean="0">
                <a:latin typeface="Tahoma" charset="0"/>
              </a:rPr>
              <a:t>Figures </a:t>
            </a:r>
            <a:r>
              <a:rPr lang="en-GB" sz="2000" i="1" dirty="0">
                <a:latin typeface="Tahoma" charset="0"/>
              </a:rPr>
              <a:t>of Speech &amp; Different Literary Genre (See Appendix </a:t>
            </a:r>
            <a:r>
              <a:rPr lang="en-GB" sz="2000" i="1" dirty="0" smtClean="0">
                <a:latin typeface="Tahoma" charset="0"/>
              </a:rPr>
              <a:t>C, p.97)</a:t>
            </a:r>
            <a:endParaRPr lang="en-GB" sz="2000" i="1" dirty="0">
              <a:latin typeface="Tahoma" charset="0"/>
            </a:endParaRPr>
          </a:p>
          <a:p>
            <a:pPr lvl="1" eaLnBrk="1" hangingPunct="1"/>
            <a:r>
              <a:rPr lang="en-GB" sz="2400" dirty="0">
                <a:latin typeface="Tahoma" charset="0"/>
              </a:rPr>
              <a:t>Hyperbole				</a:t>
            </a:r>
          </a:p>
          <a:p>
            <a:pPr lvl="1" eaLnBrk="1" hangingPunct="1"/>
            <a:r>
              <a:rPr lang="en-GB" sz="2400" dirty="0">
                <a:latin typeface="Tahoma" charset="0"/>
              </a:rPr>
              <a:t>Metaphor</a:t>
            </a:r>
          </a:p>
          <a:p>
            <a:pPr lvl="1" eaLnBrk="1" hangingPunct="1"/>
            <a:r>
              <a:rPr lang="en-GB" sz="2400" dirty="0" smtClean="0">
                <a:latin typeface="Tahoma" charset="0"/>
              </a:rPr>
              <a:t>Anthropomorphism</a:t>
            </a:r>
            <a:endParaRPr lang="en-GB" sz="2400" dirty="0">
              <a:latin typeface="Tahoma" charset="0"/>
            </a:endParaRPr>
          </a:p>
          <a:p>
            <a:pPr lvl="1" eaLnBrk="1" hangingPunct="1"/>
            <a:r>
              <a:rPr lang="en-GB" sz="2400" dirty="0">
                <a:latin typeface="Tahoma" charset="0"/>
              </a:rPr>
              <a:t>Parable</a:t>
            </a:r>
          </a:p>
          <a:p>
            <a:pPr lvl="1" eaLnBrk="1" hangingPunct="1"/>
            <a:r>
              <a:rPr lang="en-GB" sz="2400" dirty="0">
                <a:latin typeface="Tahoma" charset="0"/>
              </a:rPr>
              <a:t>Poetry</a:t>
            </a:r>
          </a:p>
          <a:p>
            <a:pPr lvl="1" eaLnBrk="1" hangingPunct="1"/>
            <a:r>
              <a:rPr lang="en-GB" sz="2400" dirty="0">
                <a:latin typeface="Tahoma" charset="0"/>
              </a:rPr>
              <a:t>Prophecy</a:t>
            </a:r>
          </a:p>
          <a:p>
            <a:pPr lvl="1" eaLnBrk="1" hangingPunct="1"/>
            <a:r>
              <a:rPr lang="en-GB" sz="2400" dirty="0">
                <a:latin typeface="Tahoma" charset="0"/>
              </a:rPr>
              <a:t>Etc…</a:t>
            </a:r>
          </a:p>
        </p:txBody>
      </p:sp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AD6395-EB78-E64A-97DE-D683AF4B7966}" type="slidenum">
              <a:rPr lang="en-GB" sz="1000"/>
              <a:pPr/>
              <a:t>18</a:t>
            </a:fld>
            <a:endParaRPr lang="en-GB" sz="10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708920"/>
            <a:ext cx="4320480" cy="3440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19384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8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8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8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8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8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8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8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8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8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8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Guidelines for </a:t>
            </a:r>
            <a:b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interpreting symbols.</a:t>
            </a:r>
          </a:p>
        </p:txBody>
      </p:sp>
      <p:sp>
        <p:nvSpPr>
          <p:cNvPr id="48025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The Bible uses many </a:t>
            </a: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symbols</a:t>
            </a: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, some of them natural and others </a:t>
            </a:r>
            <a:r>
              <a:rPr lang="en-GB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miraculous</a:t>
            </a:r>
            <a:r>
              <a:rPr lang="en-GB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. </a:t>
            </a:r>
            <a:endParaRPr lang="en-GB" dirty="0">
              <a:latin typeface="Tahoma" charset="0"/>
            </a:endParaRPr>
          </a:p>
          <a:p>
            <a:pPr lvl="1" eaLnBrk="1" hangingPunct="1">
              <a:lnSpc>
                <a:spcPct val="140000"/>
              </a:lnSpc>
              <a:buClrTx/>
              <a:buFont typeface="Wingdings" charset="2"/>
              <a:buChar char="v"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Objects</a:t>
            </a:r>
            <a:r>
              <a:rPr lang="en-GB" sz="2400" dirty="0">
                <a:latin typeface="Tahoma" charset="0"/>
              </a:rPr>
              <a:t> (like salt, lamp-stands).</a:t>
            </a:r>
          </a:p>
          <a:p>
            <a:pPr lvl="1" eaLnBrk="1" hangingPunct="1">
              <a:lnSpc>
                <a:spcPct val="140000"/>
              </a:lnSpc>
              <a:buClrTx/>
              <a:buFont typeface="Wingdings" charset="2"/>
              <a:buChar char="v"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Actions</a:t>
            </a:r>
            <a:r>
              <a:rPr lang="en-GB" sz="2400" dirty="0">
                <a:solidFill>
                  <a:srgbClr val="FF6600"/>
                </a:solidFill>
                <a:latin typeface="Tahoma" charset="0"/>
              </a:rPr>
              <a:t> </a:t>
            </a:r>
            <a:r>
              <a:rPr lang="en-GB" sz="2400" dirty="0">
                <a:latin typeface="Tahoma" charset="0"/>
              </a:rPr>
              <a:t>(like Ezekiel eating a scroll, or building a 		model city). </a:t>
            </a:r>
          </a:p>
          <a:p>
            <a:pPr lvl="1" eaLnBrk="1" hangingPunct="1">
              <a:lnSpc>
                <a:spcPct val="140000"/>
              </a:lnSpc>
              <a:buClrTx/>
              <a:buFont typeface="Wingdings" charset="2"/>
              <a:buChar char="v"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Ordinances</a:t>
            </a:r>
            <a:r>
              <a:rPr lang="en-GB" sz="2400" dirty="0">
                <a:latin typeface="Tahoma" charset="0"/>
              </a:rPr>
              <a:t> (such as baptism, Passover).</a:t>
            </a:r>
          </a:p>
          <a:p>
            <a:pPr lvl="1">
              <a:lnSpc>
                <a:spcPct val="140000"/>
              </a:lnSpc>
              <a:spcBef>
                <a:spcPct val="0"/>
              </a:spcBef>
              <a:buClrTx/>
              <a:buFont typeface="Wingdings" charset="2"/>
              <a:buChar char="v"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Materials</a:t>
            </a:r>
            <a:r>
              <a:rPr lang="en-GB" sz="2400" dirty="0">
                <a:solidFill>
                  <a:schemeClr val="folHlink"/>
                </a:solidFill>
                <a:latin typeface="Tahoma" charset="0"/>
              </a:rPr>
              <a:t> </a:t>
            </a:r>
            <a:r>
              <a:rPr lang="en-GB" sz="2400" dirty="0">
                <a:latin typeface="Tahoma" charset="0"/>
              </a:rPr>
              <a:t>(like white linen; a stick) </a:t>
            </a:r>
          </a:p>
        </p:txBody>
      </p:sp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718E64-3616-C045-841F-ABB31E54C7C6}" type="slidenum">
              <a:rPr lang="en-GB" sz="1000"/>
              <a:pPr/>
              <a:t>19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268559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0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0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0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0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908720"/>
            <a:ext cx="6781800" cy="1511399"/>
          </a:xfrm>
          <a:gradFill rotWithShape="0">
            <a:gsLst>
              <a:gs pos="0">
                <a:srgbClr val="009999"/>
              </a:gs>
              <a:gs pos="100000">
                <a:srgbClr val="004747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eaLnBrk="1" hangingPunct="1"/>
            <a:r>
              <a:rPr lang="en-GB" b="1" dirty="0" smtClean="0">
                <a:solidFill>
                  <a:srgbClr val="CCFFCC"/>
                </a:solidFill>
                <a:latin typeface="Tahoma" charset="0"/>
              </a:rPr>
              <a:t>Sun, 15 Dec 2013</a:t>
            </a:r>
            <a:endParaRPr lang="en-US" b="1" dirty="0">
              <a:solidFill>
                <a:srgbClr val="CCFFCC"/>
              </a:solidFill>
              <a:latin typeface="Tahoma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717032"/>
            <a:ext cx="7345363" cy="2736850"/>
          </a:xfr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eaLnBrk="1" hangingPunct="1">
              <a:buFont typeface="Wingdings" charset="0"/>
              <a:buNone/>
            </a:pPr>
            <a:r>
              <a:rPr lang="en-GB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Introduction</a:t>
            </a:r>
          </a:p>
          <a:p>
            <a:pPr algn="l" eaLnBrk="1" hangingPunct="1">
              <a:buFont typeface="Wingdings" charset="0"/>
              <a:buNone/>
            </a:pPr>
            <a:r>
              <a:rPr lang="en-GB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Lecture 3: How to Select a Theme</a:t>
            </a:r>
          </a:p>
          <a:p>
            <a:pPr algn="l" eaLnBrk="1" hangingPunct="1">
              <a:buFont typeface="Wingdings" charset="0"/>
              <a:buNone/>
            </a:pPr>
            <a:r>
              <a:rPr lang="en-GB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Lecture 4: How to Choose &amp; Interpret a 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text</a:t>
            </a:r>
            <a:endParaRPr lang="en-GB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202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06CFFA-9B82-594D-B3ED-EB897EF6F39C}" type="slidenum">
              <a:rPr lang="en-GB" sz="1000"/>
              <a:pPr/>
              <a:t>2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9913092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Guidelines for </a:t>
            </a:r>
            <a:b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interpreting symbols.</a:t>
            </a:r>
          </a:p>
        </p:txBody>
      </p:sp>
      <p:sp>
        <p:nvSpPr>
          <p:cNvPr id="48230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60000"/>
              </a:lnSpc>
              <a:spcBef>
                <a:spcPct val="0"/>
              </a:spcBef>
              <a:buClrTx/>
              <a:buFont typeface="Wingdings" charset="0"/>
              <a:buChar char="v"/>
            </a:pPr>
            <a:r>
              <a:rPr lang="en-GB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Numbers / Colours</a:t>
            </a: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.</a:t>
            </a:r>
            <a:r>
              <a:rPr lang="en-GB" sz="2400" dirty="0">
                <a:latin typeface="Tahoma" charset="0"/>
              </a:rPr>
              <a:t> (7, </a:t>
            </a:r>
            <a:r>
              <a:rPr lang="en-GB" sz="2400" dirty="0" smtClean="0">
                <a:latin typeface="Tahoma" charset="0"/>
              </a:rPr>
              <a:t>666 / purple, </a:t>
            </a:r>
            <a:r>
              <a:rPr lang="en-GB" sz="2400" dirty="0">
                <a:latin typeface="Tahoma" charset="0"/>
              </a:rPr>
              <a:t>red)</a:t>
            </a:r>
            <a:r>
              <a:rPr lang="en-GB" sz="2400" dirty="0" smtClean="0">
                <a:latin typeface="Tahoma" charset="0"/>
              </a:rPr>
              <a:t>.</a:t>
            </a:r>
            <a:endParaRPr lang="en-GB" sz="2400" dirty="0">
              <a:latin typeface="Tahoma" charset="0"/>
            </a:endParaRPr>
          </a:p>
          <a:p>
            <a:pPr lvl="1">
              <a:lnSpc>
                <a:spcPct val="160000"/>
              </a:lnSpc>
              <a:spcBef>
                <a:spcPct val="0"/>
              </a:spcBef>
              <a:buClrTx/>
              <a:buFont typeface="Wingdings" charset="0"/>
              <a:buChar char="v"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Names</a:t>
            </a:r>
            <a:r>
              <a:rPr lang="en-GB" sz="2400" dirty="0">
                <a:solidFill>
                  <a:schemeClr val="folHlink"/>
                </a:solidFill>
                <a:latin typeface="Tahoma" charset="0"/>
              </a:rPr>
              <a:t> </a:t>
            </a:r>
            <a:r>
              <a:rPr lang="en-GB" sz="2400" dirty="0">
                <a:latin typeface="Tahoma" charset="0"/>
              </a:rPr>
              <a:t>(such as ‘Babylon’, ‘Egypt’</a:t>
            </a:r>
            <a:r>
              <a:rPr lang="en-GB" sz="2400" dirty="0" smtClean="0">
                <a:latin typeface="Tahoma" charset="0"/>
              </a:rPr>
              <a:t>, ‘</a:t>
            </a:r>
            <a:r>
              <a:rPr lang="en-GB" sz="2400" dirty="0" err="1">
                <a:latin typeface="Tahoma" charset="0"/>
              </a:rPr>
              <a:t>Mahershalalhashbaz</a:t>
            </a:r>
            <a:r>
              <a:rPr lang="en-GB" sz="2400" dirty="0">
                <a:latin typeface="Tahoma" charset="0"/>
              </a:rPr>
              <a:t>’ used symbolically).</a:t>
            </a:r>
          </a:p>
          <a:p>
            <a:pPr lvl="1">
              <a:lnSpc>
                <a:spcPct val="160000"/>
              </a:lnSpc>
              <a:spcBef>
                <a:spcPct val="0"/>
              </a:spcBef>
              <a:buClrTx/>
              <a:buFont typeface="Wingdings" charset="0"/>
              <a:buChar char="v"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Metals</a:t>
            </a:r>
            <a:r>
              <a:rPr lang="en-GB" sz="2400" dirty="0">
                <a:latin typeface="Tahoma" charset="0"/>
              </a:rPr>
              <a:t> (such as gold, silver, bronze).</a:t>
            </a:r>
          </a:p>
          <a:p>
            <a:pPr lvl="1">
              <a:lnSpc>
                <a:spcPct val="160000"/>
              </a:lnSpc>
              <a:spcBef>
                <a:spcPct val="0"/>
              </a:spcBef>
              <a:buClrTx/>
              <a:buFont typeface="Wingdings" charset="0"/>
              <a:buChar char="v"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Jewels</a:t>
            </a:r>
            <a:r>
              <a:rPr lang="en-GB" sz="2400" dirty="0">
                <a:solidFill>
                  <a:schemeClr val="folHlink"/>
                </a:solidFill>
                <a:latin typeface="Tahoma" charset="0"/>
              </a:rPr>
              <a:t> </a:t>
            </a:r>
            <a:r>
              <a:rPr lang="en-GB" sz="2400" dirty="0">
                <a:latin typeface="Tahoma" charset="0"/>
              </a:rPr>
              <a:t>(like a pearl).</a:t>
            </a:r>
          </a:p>
          <a:p>
            <a:pPr lvl="1">
              <a:lnSpc>
                <a:spcPct val="160000"/>
              </a:lnSpc>
              <a:spcBef>
                <a:spcPct val="0"/>
              </a:spcBef>
              <a:buClrTx/>
              <a:buFont typeface="Wingdings" charset="0"/>
              <a:buChar char="v"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Creatures </a:t>
            </a:r>
            <a:r>
              <a:rPr lang="en-GB" sz="2400" dirty="0">
                <a:latin typeface="Tahoma" charset="0"/>
              </a:rPr>
              <a:t>(like a lion, a lamb, a bear, a beast).</a:t>
            </a:r>
          </a:p>
        </p:txBody>
      </p:sp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D30712-9CBE-BA49-8388-9C1099B0C1A0}" type="slidenum">
              <a:rPr lang="en-GB" sz="1000"/>
              <a:pPr/>
              <a:t>20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2845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2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2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2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2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2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2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Guidelines for </a:t>
            </a:r>
            <a:b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interpreting symbols.</a:t>
            </a:r>
          </a:p>
        </p:txBody>
      </p:sp>
      <p:sp>
        <p:nvSpPr>
          <p:cNvPr id="48435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just" eaLnBrk="1" hangingPunct="1">
              <a:lnSpc>
                <a:spcPct val="140000"/>
              </a:lnSpc>
              <a:spcAft>
                <a:spcPts val="1200"/>
              </a:spcAft>
              <a:buClr>
                <a:srgbClr val="800000"/>
              </a:buClr>
              <a:buFont typeface="Wingdings" charset="2"/>
              <a:buChar char="q"/>
            </a:pPr>
            <a:r>
              <a:rPr lang="en-GB" sz="2400" b="1" dirty="0">
                <a:latin typeface="Tahoma" charset="0"/>
              </a:rPr>
              <a:t>Study the way the Bible itself interprets symbols. </a:t>
            </a:r>
          </a:p>
          <a:p>
            <a:pPr lvl="1" algn="just" eaLnBrk="1" hangingPunct="1">
              <a:lnSpc>
                <a:spcPct val="140000"/>
              </a:lnSpc>
              <a:spcAft>
                <a:spcPts val="1200"/>
              </a:spcAft>
              <a:buClr>
                <a:srgbClr val="800000"/>
              </a:buClr>
              <a:buFont typeface="Wingdings" charset="2"/>
              <a:buChar char="q"/>
            </a:pPr>
            <a:r>
              <a:rPr lang="en-GB" sz="2400" b="1" dirty="0">
                <a:latin typeface="Tahoma" charset="0"/>
              </a:rPr>
              <a:t>When studying natural objects, note their natural qualities. </a:t>
            </a:r>
          </a:p>
          <a:p>
            <a:pPr lvl="1" algn="just" eaLnBrk="1" hangingPunct="1">
              <a:lnSpc>
                <a:spcPct val="140000"/>
              </a:lnSpc>
              <a:spcAft>
                <a:spcPts val="1200"/>
              </a:spcAft>
              <a:buClr>
                <a:srgbClr val="800000"/>
              </a:buClr>
              <a:buFont typeface="Wingdings" charset="2"/>
              <a:buChar char="q"/>
            </a:pPr>
            <a:r>
              <a:rPr lang="en-GB" sz="2400" b="1" dirty="0">
                <a:latin typeface="Tahoma" charset="0"/>
              </a:rPr>
              <a:t>Study the context. </a:t>
            </a:r>
          </a:p>
          <a:p>
            <a:pPr lvl="1" algn="just" eaLnBrk="1" hangingPunct="1">
              <a:lnSpc>
                <a:spcPct val="140000"/>
              </a:lnSpc>
              <a:spcAft>
                <a:spcPts val="1200"/>
              </a:spcAft>
              <a:buClr>
                <a:srgbClr val="800000"/>
              </a:buClr>
              <a:buFont typeface="Wingdings" charset="2"/>
              <a:buChar char="q"/>
            </a:pPr>
            <a:r>
              <a:rPr lang="en-GB" sz="2400" b="1" dirty="0">
                <a:latin typeface="Tahoma" charset="0"/>
              </a:rPr>
              <a:t>Avoid speculation or arbitrary meanings that come from your own head and not from Scripture.</a:t>
            </a:r>
          </a:p>
        </p:txBody>
      </p:sp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4A66CD-D79D-3E47-B6DB-3CEF665F0781}" type="slidenum">
              <a:rPr lang="en-GB" sz="1000"/>
              <a:pPr/>
              <a:t>21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269338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lnSpc>
                <a:spcPct val="80000"/>
              </a:lnSpc>
            </a:pPr>
            <a:r>
              <a:rPr lang="en-GB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The Safe Use of Parables.</a:t>
            </a:r>
          </a:p>
        </p:txBody>
      </p:sp>
      <p:sp>
        <p:nvSpPr>
          <p:cNvPr id="48640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800000"/>
              </a:buClr>
              <a:buFont typeface="Wingdings" charset="2"/>
              <a:buChar char="q"/>
            </a:pPr>
            <a:r>
              <a:rPr lang="en-GB" sz="2400" b="1" dirty="0">
                <a:latin typeface="Tahoma" charset="0"/>
              </a:rPr>
              <a:t>Think first of the story’s natural meaning.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800000"/>
              </a:buClr>
              <a:buFont typeface="Wingdings" charset="2"/>
              <a:buChar char="q"/>
            </a:pPr>
            <a:r>
              <a:rPr lang="en-GB" sz="2400" b="1" dirty="0">
                <a:latin typeface="Tahoma" charset="0"/>
              </a:rPr>
              <a:t>Note the occasion of the parable if the occasion is given.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800000"/>
              </a:buClr>
              <a:buFont typeface="Wingdings" charset="2"/>
              <a:buChar char="q"/>
            </a:pPr>
            <a:r>
              <a:rPr lang="en-GB" sz="2400" b="1" dirty="0">
                <a:latin typeface="Tahoma" charset="0"/>
              </a:rPr>
              <a:t>Find the main teaching, the central point.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800000"/>
              </a:buClr>
              <a:buFont typeface="Wingdings" charset="2"/>
              <a:buChar char="q"/>
            </a:pPr>
            <a:r>
              <a:rPr lang="en-GB" sz="2400" b="1" dirty="0">
                <a:latin typeface="Tahoma" charset="0"/>
              </a:rPr>
              <a:t>Check the meaning with the direct teaching of Scripture.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800000"/>
              </a:buClr>
              <a:buFont typeface="Wingdings" charset="2"/>
              <a:buChar char="q"/>
            </a:pPr>
            <a:r>
              <a:rPr lang="en-GB" sz="2400" b="1" dirty="0">
                <a:latin typeface="Tahoma" charset="0"/>
              </a:rPr>
              <a:t>If there are any problems in understanding the story, get what light you can from the cultural and historical background. </a:t>
            </a:r>
          </a:p>
        </p:txBody>
      </p:sp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72B44E-F7AD-BB40-98C5-EAA511DC82A1}" type="slidenum">
              <a:rPr lang="en-GB" sz="1000"/>
              <a:pPr/>
              <a:t>22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123621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6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 Analysing Allegories.</a:t>
            </a:r>
          </a:p>
        </p:txBody>
      </p:sp>
      <p:sp>
        <p:nvSpPr>
          <p:cNvPr id="48845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just" eaLnBrk="1" hangingPunct="1">
              <a:lnSpc>
                <a:spcPct val="170000"/>
              </a:lnSpc>
              <a:spcAft>
                <a:spcPts val="1200"/>
              </a:spcAft>
              <a:buClr>
                <a:srgbClr val="800000"/>
              </a:buClr>
              <a:buFont typeface="Wingdings" charset="2"/>
              <a:buChar char="q"/>
            </a:pPr>
            <a:r>
              <a:rPr lang="en-GB" sz="2400" b="1" dirty="0">
                <a:latin typeface="Tahoma" charset="0"/>
              </a:rPr>
              <a:t>Note the details, or features, of the allegory.  </a:t>
            </a:r>
          </a:p>
          <a:p>
            <a:pPr lvl="1" algn="just" eaLnBrk="1" hangingPunct="1">
              <a:lnSpc>
                <a:spcPct val="170000"/>
              </a:lnSpc>
              <a:spcAft>
                <a:spcPts val="1200"/>
              </a:spcAft>
              <a:buClr>
                <a:srgbClr val="800000"/>
              </a:buClr>
              <a:buFont typeface="Wingdings" charset="2"/>
              <a:buChar char="q"/>
            </a:pPr>
            <a:r>
              <a:rPr lang="en-GB" sz="2400" b="1" dirty="0">
                <a:latin typeface="Tahoma" charset="0"/>
              </a:rPr>
              <a:t>Note the interpretation given for any of the features. </a:t>
            </a:r>
          </a:p>
          <a:p>
            <a:pPr lvl="1" algn="just" eaLnBrk="1" hangingPunct="1">
              <a:lnSpc>
                <a:spcPct val="170000"/>
              </a:lnSpc>
              <a:spcAft>
                <a:spcPts val="1200"/>
              </a:spcAft>
              <a:buClr>
                <a:srgbClr val="800000"/>
              </a:buClr>
              <a:buFont typeface="Wingdings" charset="2"/>
              <a:buChar char="q"/>
            </a:pPr>
            <a:r>
              <a:rPr lang="en-GB" sz="2400" b="1" dirty="0">
                <a:latin typeface="Tahoma" charset="0"/>
              </a:rPr>
              <a:t>Consider other features, seeing if a likely meaning can be derived from other passages. </a:t>
            </a:r>
          </a:p>
          <a:p>
            <a:pPr lvl="1" algn="just" eaLnBrk="1" hangingPunct="1">
              <a:lnSpc>
                <a:spcPct val="170000"/>
              </a:lnSpc>
              <a:spcAft>
                <a:spcPts val="1200"/>
              </a:spcAft>
              <a:buClr>
                <a:srgbClr val="800000"/>
              </a:buClr>
              <a:buFont typeface="Wingdings" charset="2"/>
              <a:buChar char="q"/>
            </a:pPr>
            <a:r>
              <a:rPr lang="en-GB" sz="2400" b="1" dirty="0">
                <a:latin typeface="Tahoma" charset="0"/>
              </a:rPr>
              <a:t>Do not try to identify all the features.</a:t>
            </a:r>
          </a:p>
        </p:txBody>
      </p:sp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03D74B-FB2D-AC4B-B52D-04469BA85CC3}" type="slidenum">
              <a:rPr lang="en-GB" sz="1000"/>
              <a:pPr/>
              <a:t>23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330781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8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8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8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did we learn today?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5 Rules for Selecting a Biblical Text</a:t>
            </a:r>
          </a:p>
          <a:p>
            <a:r>
              <a:rPr lang="en-US" sz="2800" b="1" dirty="0" smtClean="0"/>
              <a:t>8 Rules for Interpreting a Biblical Text </a:t>
            </a:r>
          </a:p>
          <a:p>
            <a:r>
              <a:rPr lang="en-US" sz="2800" b="1" dirty="0" smtClean="0"/>
              <a:t>What is Hermeneutics </a:t>
            </a:r>
          </a:p>
          <a:p>
            <a:r>
              <a:rPr lang="en-US" sz="2800" b="1" dirty="0" smtClean="0"/>
              <a:t>6 Basic Principles how to do Biblical Interpretation </a:t>
            </a:r>
          </a:p>
          <a:p>
            <a:pPr lvl="1"/>
            <a:r>
              <a:rPr lang="en-US" sz="2400" b="1" dirty="0" smtClean="0"/>
              <a:t>4 Stages of Biblical Interpretation</a:t>
            </a:r>
          </a:p>
          <a:p>
            <a:pPr lvl="1"/>
            <a:r>
              <a:rPr lang="en-US" sz="2400" b="1" dirty="0" smtClean="0"/>
              <a:t>Special Problems </a:t>
            </a:r>
          </a:p>
        </p:txBody>
      </p:sp>
    </p:spTree>
    <p:extLst>
      <p:ext uri="{BB962C8B-B14F-4D97-AF65-F5344CB8AC3E}">
        <p14:creationId xmlns:p14="http://schemas.microsoft.com/office/powerpoint/2010/main" val="403638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9999"/>
              </a:gs>
              <a:gs pos="100000">
                <a:srgbClr val="004747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Assignment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sz="2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charset="0"/>
              </a:rPr>
              <a:t>Review…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2200" dirty="0">
                <a:latin typeface="Tahoma" charset="0"/>
              </a:rPr>
              <a:t>Today’s Presentation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2200" dirty="0">
                <a:latin typeface="Tahoma" charset="0"/>
              </a:rPr>
              <a:t>Course Notes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None/>
            </a:pPr>
            <a:endParaRPr lang="en-GB" sz="2200" dirty="0">
              <a:latin typeface="Tahoma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sz="2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charset="0"/>
              </a:rPr>
              <a:t>Read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2200" dirty="0">
                <a:latin typeface="Tahoma" charset="0"/>
              </a:rPr>
              <a:t>Course Notes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2200" dirty="0" smtClean="0">
                <a:latin typeface="Tahoma" charset="0"/>
              </a:rPr>
              <a:t>Donald R. </a:t>
            </a:r>
            <a:r>
              <a:rPr lang="en-GB" sz="2200" dirty="0" err="1" smtClean="0">
                <a:latin typeface="Tahoma" charset="0"/>
              </a:rPr>
              <a:t>Sunukjian</a:t>
            </a:r>
            <a:endParaRPr lang="en-GB" sz="2200" dirty="0">
              <a:latin typeface="Tahom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2700" dirty="0">
              <a:latin typeface="Tahoma" charset="0"/>
            </a:endParaRPr>
          </a:p>
        </p:txBody>
      </p:sp>
      <p:sp>
        <p:nvSpPr>
          <p:cNvPr id="4915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sz="2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charset="0"/>
              </a:rPr>
              <a:t>Write 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2200" dirty="0">
                <a:latin typeface="Tahoma" charset="0"/>
              </a:rPr>
              <a:t>Notes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2200" dirty="0">
                <a:latin typeface="Tahoma" charset="0"/>
              </a:rPr>
              <a:t>Quotations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None/>
            </a:pPr>
            <a:endParaRPr lang="en-GB" sz="2200" dirty="0">
              <a:latin typeface="Tahoma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sz="2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charset="0"/>
              </a:rPr>
              <a:t>Do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2200" dirty="0">
                <a:latin typeface="Tahoma" charset="0"/>
              </a:rPr>
              <a:t>Breathing Exercises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2200" dirty="0">
                <a:latin typeface="Tahoma" charset="0"/>
              </a:rPr>
              <a:t>Speech Exercises</a:t>
            </a:r>
          </a:p>
        </p:txBody>
      </p:sp>
      <p:sp>
        <p:nvSpPr>
          <p:cNvPr id="819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20AFDB-7A08-5045-BDB6-8DCCD54FCC74}" type="slidenum">
              <a:rPr lang="en-GB" sz="1000"/>
              <a:pPr/>
              <a:t>25</a:t>
            </a:fld>
            <a:endParaRPr lang="en-GB" sz="1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287099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1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1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1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1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  <p:bldP spid="49152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9999"/>
              </a:gs>
              <a:gs pos="100000">
                <a:srgbClr val="004747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Prayer</a:t>
            </a:r>
            <a:endParaRPr lang="en-GB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C4F111-3FD5-1149-A1A9-55B63FE0359C}" type="slidenum">
              <a:rPr lang="en-GB" sz="1000"/>
              <a:pPr/>
              <a:t>26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541" y="2346896"/>
            <a:ext cx="6010709" cy="3376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80994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196752"/>
            <a:ext cx="7583488" cy="1470025"/>
          </a:xfrm>
          <a:gradFill rotWithShape="0">
            <a:gsLst>
              <a:gs pos="0">
                <a:srgbClr val="009999"/>
              </a:gs>
              <a:gs pos="100000">
                <a:srgbClr val="004747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>
                <a:solidFill>
                  <a:srgbClr val="CCFFCC"/>
                </a:solidFill>
                <a:latin typeface="Tahoma" charset="0"/>
              </a:rPr>
              <a:t>How to Choose &amp; </a:t>
            </a:r>
            <a:r>
              <a:rPr lang="en-GB" b="1" dirty="0" smtClean="0">
                <a:solidFill>
                  <a:srgbClr val="CCFFCC"/>
                </a:solidFill>
                <a:latin typeface="Tahoma" charset="0"/>
              </a:rPr>
              <a:t/>
            </a:r>
            <a:br>
              <a:rPr lang="en-GB" b="1" dirty="0" smtClean="0">
                <a:solidFill>
                  <a:srgbClr val="CCFFCC"/>
                </a:solidFill>
                <a:latin typeface="Tahoma" charset="0"/>
              </a:rPr>
            </a:br>
            <a:r>
              <a:rPr lang="en-GB" b="1" dirty="0" smtClean="0">
                <a:solidFill>
                  <a:srgbClr val="CCFFCC"/>
                </a:solidFill>
                <a:latin typeface="Tahoma" charset="0"/>
              </a:rPr>
              <a:t>Interpret </a:t>
            </a:r>
            <a:r>
              <a:rPr lang="en-GB" b="1" dirty="0">
                <a:solidFill>
                  <a:srgbClr val="CCFFCC"/>
                </a:solidFill>
                <a:latin typeface="Tahoma" charset="0"/>
              </a:rPr>
              <a:t>a Text</a:t>
            </a:r>
            <a:endParaRPr lang="en-US" b="1" dirty="0">
              <a:solidFill>
                <a:srgbClr val="CCFFCC"/>
              </a:solidFill>
              <a:latin typeface="Tahoma" charset="0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9144000" cy="2575520"/>
          </a:xfrm>
        </p:spPr>
        <p:txBody>
          <a:bodyPr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buFont typeface="Wingdings" charset="0"/>
              <a:buNone/>
            </a:pPr>
            <a:r>
              <a:rPr lang="en-GB" sz="4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“</a:t>
            </a:r>
            <a:r>
              <a:rPr lang="en-GB" sz="4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A Sermon ought to be based on a text </a:t>
            </a:r>
            <a:r>
              <a:rPr lang="en-GB" sz="4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of Scripture</a:t>
            </a:r>
            <a:r>
              <a:rPr lang="en-GB" sz="4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6089426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876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the end of the class today you will:</a:t>
            </a:r>
          </a:p>
          <a:p>
            <a:r>
              <a:rPr lang="en-U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Know what are the rules to choose &amp; interpret a text.</a:t>
            </a:r>
          </a:p>
          <a:p>
            <a:r>
              <a:rPr lang="en-U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Know how the select and interpret a Bible text.</a:t>
            </a:r>
          </a:p>
          <a:p>
            <a:r>
              <a:rPr lang="en-U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Know why it is important for you to follow and apply these rules every time you study a Biblical text. </a:t>
            </a:r>
            <a:endParaRPr lang="en-US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79463" y="87309"/>
            <a:ext cx="7583488" cy="1470025"/>
          </a:xfrm>
          <a:prstGeom prst="rect">
            <a:avLst/>
          </a:prstGeom>
          <a:gradFill rotWithShape="0">
            <a:gsLst>
              <a:gs pos="0">
                <a:srgbClr val="009999"/>
              </a:gs>
              <a:gs pos="100000">
                <a:srgbClr val="004747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CCFFCC"/>
                </a:solidFill>
                <a:latin typeface="Tahoma" charset="0"/>
              </a:rPr>
              <a:t>How to Choose &amp; </a:t>
            </a:r>
            <a:br>
              <a:rPr lang="en-GB" b="1" dirty="0" smtClean="0">
                <a:solidFill>
                  <a:srgbClr val="CCFFCC"/>
                </a:solidFill>
                <a:latin typeface="Tahoma" charset="0"/>
              </a:rPr>
            </a:br>
            <a:r>
              <a:rPr lang="en-GB" b="1" dirty="0" smtClean="0">
                <a:solidFill>
                  <a:srgbClr val="CCFFCC"/>
                </a:solidFill>
                <a:latin typeface="Tahoma" charset="0"/>
              </a:rPr>
              <a:t>Interpret a Text</a:t>
            </a:r>
            <a:endParaRPr lang="en-US" b="1" dirty="0">
              <a:solidFill>
                <a:srgbClr val="CCFFCC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2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&amp; Answers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How can we develop our speaking voice?</a:t>
            </a:r>
          </a:p>
          <a:p>
            <a:r>
              <a:rPr lang="en-US" sz="2800" b="1" dirty="0" smtClean="0"/>
              <a:t>How important is </a:t>
            </a:r>
            <a:r>
              <a:rPr lang="en-US" sz="2800" b="1" dirty="0" smtClean="0"/>
              <a:t>breathing for preachers?</a:t>
            </a:r>
            <a:endParaRPr lang="en-US" sz="2800" b="1" dirty="0" smtClean="0"/>
          </a:p>
          <a:p>
            <a:r>
              <a:rPr lang="en-US" sz="2800" b="1" dirty="0" smtClean="0"/>
              <a:t>What do we mean by using “good language”?</a:t>
            </a:r>
          </a:p>
          <a:p>
            <a:r>
              <a:rPr lang="en-US" sz="2800" b="1" dirty="0" smtClean="0"/>
              <a:t>What is the first step in preparing a sermon?</a:t>
            </a:r>
          </a:p>
          <a:p>
            <a:r>
              <a:rPr lang="en-US" sz="2800" b="1" dirty="0" smtClean="0"/>
              <a:t>How many parts does a sermon outline have, and what are they? </a:t>
            </a:r>
          </a:p>
        </p:txBody>
      </p:sp>
    </p:spTree>
    <p:extLst>
      <p:ext uri="{BB962C8B-B14F-4D97-AF65-F5344CB8AC3E}">
        <p14:creationId xmlns:p14="http://schemas.microsoft.com/office/powerpoint/2010/main" val="321769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36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Seventh-day </a:t>
            </a:r>
            <a:br>
              <a:rPr lang="en-GB" sz="36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36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Adventists hold that…</a:t>
            </a:r>
          </a:p>
        </p:txBody>
      </p:sp>
      <p:sp>
        <p:nvSpPr>
          <p:cNvPr id="606210" name="Rectangle 2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eaLnBrk="1" hangingPunct="1">
              <a:buFont typeface="Wingdings" charset="2"/>
              <a:buChar char="ü"/>
            </a:pPr>
            <a:r>
              <a:rPr lang="en-GB" sz="2700" b="1" dirty="0">
                <a:latin typeface="Tahoma" charset="0"/>
              </a:rPr>
              <a:t>The Bible is the Inspired Word of God.</a:t>
            </a:r>
          </a:p>
          <a:p>
            <a:pPr eaLnBrk="1" hangingPunct="1">
              <a:buFont typeface="Wingdings" charset="2"/>
              <a:buChar char="ü"/>
            </a:pPr>
            <a:r>
              <a:rPr lang="en-GB" sz="2700" b="1" dirty="0">
                <a:latin typeface="Tahoma" charset="0"/>
              </a:rPr>
              <a:t>God has revealed Himself to humanity.</a:t>
            </a:r>
          </a:p>
          <a:p>
            <a:pPr eaLnBrk="1" hangingPunct="1">
              <a:buFont typeface="Wingdings" charset="2"/>
              <a:buChar char="ü"/>
            </a:pPr>
            <a:r>
              <a:rPr lang="en-GB" sz="2700" b="1" dirty="0">
                <a:latin typeface="Tahoma" charset="0"/>
              </a:rPr>
              <a:t>God has used various means to communicate.</a:t>
            </a:r>
          </a:p>
          <a:p>
            <a:pPr eaLnBrk="1" hangingPunct="1">
              <a:buFont typeface="Wingdings" charset="2"/>
              <a:buChar char="ü"/>
            </a:pPr>
            <a:r>
              <a:rPr lang="en-GB" sz="2700" b="1" dirty="0">
                <a:latin typeface="Tahoma" charset="0"/>
              </a:rPr>
              <a:t>God has </a:t>
            </a:r>
            <a:r>
              <a:rPr lang="en-GB" sz="2700" b="1" i="1" dirty="0">
                <a:latin typeface="Tahoma" charset="0"/>
              </a:rPr>
              <a:t>breathed into</a:t>
            </a:r>
            <a:r>
              <a:rPr lang="en-GB" sz="2700" b="1" dirty="0">
                <a:latin typeface="Tahoma" charset="0"/>
              </a:rPr>
              <a:t> human, </a:t>
            </a:r>
            <a:r>
              <a:rPr lang="en-GB" sz="2700" b="1" i="1" dirty="0">
                <a:latin typeface="Tahoma" charset="0"/>
              </a:rPr>
              <a:t>inspired</a:t>
            </a:r>
            <a:r>
              <a:rPr lang="en-GB" sz="2700" b="1" dirty="0">
                <a:latin typeface="Tahoma" charset="0"/>
              </a:rPr>
              <a:t> them.</a:t>
            </a:r>
          </a:p>
          <a:p>
            <a:pPr eaLnBrk="1" hangingPunct="1">
              <a:buFont typeface="Wingdings" charset="2"/>
              <a:buChar char="ü"/>
            </a:pPr>
            <a:r>
              <a:rPr lang="en-GB" sz="2700" b="1" dirty="0">
                <a:latin typeface="Tahoma" charset="0"/>
              </a:rPr>
              <a:t>God also selected and preserved that truth.</a:t>
            </a:r>
          </a:p>
          <a:p>
            <a:pPr eaLnBrk="1" hangingPunct="1">
              <a:buFont typeface="Wingdings" charset="2"/>
              <a:buChar char="ü"/>
            </a:pPr>
            <a:r>
              <a:rPr lang="en-GB" sz="2700" b="1" dirty="0">
                <a:latin typeface="Tahoma" charset="0"/>
              </a:rPr>
              <a:t>The same Spirit of God is necessary to interpret.</a:t>
            </a:r>
          </a:p>
          <a:p>
            <a:pPr eaLnBrk="1" hangingPunct="1">
              <a:buFont typeface="Wingdings" charset="2"/>
              <a:buChar char="ü"/>
            </a:pPr>
            <a:r>
              <a:rPr lang="en-GB" sz="2700" b="1" dirty="0">
                <a:latin typeface="Tahoma" charset="0"/>
              </a:rPr>
              <a:t>There is safety in </a:t>
            </a:r>
            <a:r>
              <a:rPr lang="en-GB" sz="2700" b="1" i="1" u="sng" dirty="0">
                <a:latin typeface="Tahoma" charset="0"/>
              </a:rPr>
              <a:t>Scriptura sui </a:t>
            </a:r>
            <a:r>
              <a:rPr lang="en-GB" sz="2700" b="1" i="1" u="sng" dirty="0" err="1">
                <a:latin typeface="Tahoma" charset="0"/>
              </a:rPr>
              <a:t>ipsius</a:t>
            </a:r>
            <a:r>
              <a:rPr lang="en-GB" sz="2700" b="1" i="1" u="sng" dirty="0">
                <a:latin typeface="Tahoma" charset="0"/>
              </a:rPr>
              <a:t> </a:t>
            </a:r>
            <a:r>
              <a:rPr lang="en-GB" sz="2700" b="1" i="1" u="sng" dirty="0" err="1">
                <a:latin typeface="Tahoma" charset="0"/>
              </a:rPr>
              <a:t>interpres</a:t>
            </a:r>
            <a:r>
              <a:rPr lang="en-GB" sz="2700" b="1" i="1" u="sng" dirty="0">
                <a:latin typeface="Tahoma" charset="0"/>
              </a:rPr>
              <a:t>.</a:t>
            </a:r>
          </a:p>
          <a:p>
            <a:pPr eaLnBrk="1" hangingPunct="1">
              <a:buFont typeface="Wingdings" charset="2"/>
              <a:buChar char="ü"/>
            </a:pPr>
            <a:r>
              <a:rPr lang="en-GB" sz="2700" b="1" dirty="0">
                <a:latin typeface="Tahoma" charset="0"/>
              </a:rPr>
              <a:t>There is need for consistency and integrity.</a:t>
            </a:r>
          </a:p>
        </p:txBody>
      </p:sp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4EE1DF-FE8F-4E4F-9A83-BD41DF464907}" type="slidenum">
              <a:rPr lang="en-GB" sz="1000"/>
              <a:pPr/>
              <a:t>6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544410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6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6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6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6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6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9999"/>
              </a:gs>
              <a:gs pos="100000">
                <a:srgbClr val="004747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5 Suggested Rules </a:t>
            </a:r>
            <a:b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</a:br>
            <a:r>
              <a:rPr lang="en-GB" sz="4000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for Selecting a Text 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90550" indent="-590550" eaLnBrk="1" hangingPunct="1">
              <a:lnSpc>
                <a:spcPct val="120000"/>
              </a:lnSpc>
              <a:buClr>
                <a:schemeClr val="bg1"/>
              </a:buClr>
              <a:buSzPct val="100000"/>
              <a:buFont typeface="Wingdings" charset="0"/>
              <a:buAutoNum type="arabicPeriod"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Select a real text.</a:t>
            </a:r>
          </a:p>
          <a:p>
            <a:pPr marL="590550" indent="-590550" eaLnBrk="1" hangingPunct="1">
              <a:lnSpc>
                <a:spcPct val="120000"/>
              </a:lnSpc>
              <a:buClr>
                <a:schemeClr val="bg1"/>
              </a:buClr>
              <a:buSzPct val="100000"/>
              <a:buFont typeface="Wingdings" charset="0"/>
              <a:buAutoNum type="arabicPeriod"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Select the great doctrinal texts of the Bible.</a:t>
            </a:r>
          </a:p>
          <a:p>
            <a:pPr marL="590550" indent="-590550" eaLnBrk="1" hangingPunct="1">
              <a:lnSpc>
                <a:spcPct val="120000"/>
              </a:lnSpc>
              <a:buClr>
                <a:schemeClr val="bg1"/>
              </a:buClr>
              <a:buSzPct val="100000"/>
              <a:buFont typeface="Wingdings" charset="0"/>
              <a:buAutoNum type="arabicPeriod"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Avoid texts which are known to be interpolations.</a:t>
            </a:r>
          </a:p>
          <a:p>
            <a:pPr marL="590550" indent="-590550" eaLnBrk="1" hangingPunct="1">
              <a:lnSpc>
                <a:spcPct val="120000"/>
              </a:lnSpc>
              <a:buClr>
                <a:schemeClr val="bg1"/>
              </a:buClr>
              <a:buSzPct val="100000"/>
              <a:buFont typeface="Wingdings" charset="0"/>
              <a:buAutoNum type="arabicPeriod"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Avoid the sayings of uninspired men.</a:t>
            </a:r>
          </a:p>
          <a:p>
            <a:pPr marL="590550" indent="-590550" eaLnBrk="1" hangingPunct="1">
              <a:lnSpc>
                <a:spcPct val="120000"/>
              </a:lnSpc>
              <a:buClr>
                <a:schemeClr val="bg1"/>
              </a:buClr>
              <a:buSzPct val="100000"/>
              <a:buFont typeface="Wingdings" charset="0"/>
              <a:buAutoNum type="arabicPeriod"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Do not choose texts simply because they are odd or funny.</a:t>
            </a:r>
          </a:p>
        </p:txBody>
      </p:sp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615EDB-1446-6343-AF43-922E798591FB}" type="slidenum">
              <a:rPr lang="en-GB" sz="1000"/>
              <a:pPr/>
              <a:t>7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546430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9999"/>
              </a:gs>
              <a:gs pos="100000">
                <a:srgbClr val="004747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lnSpc>
                <a:spcPct val="80000"/>
              </a:lnSpc>
            </a:pPr>
            <a:r>
              <a:rPr lang="en-GB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8 Rules of Interpretation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90550" indent="-590550" eaLnBrk="1" hangingPunct="1">
              <a:lnSpc>
                <a:spcPct val="130000"/>
              </a:lnSpc>
              <a:buClr>
                <a:schemeClr val="bg1"/>
              </a:buClr>
              <a:buFont typeface="Wingdings" charset="0"/>
              <a:buAutoNum type="arabicPeriod"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Interpret the text in the light of the context.</a:t>
            </a:r>
          </a:p>
          <a:p>
            <a:pPr marL="590550" indent="-590550" eaLnBrk="1" hangingPunct="1">
              <a:lnSpc>
                <a:spcPct val="130000"/>
              </a:lnSpc>
              <a:buClr>
                <a:schemeClr val="bg1"/>
              </a:buClr>
              <a:buFont typeface="Wingdings" charset="0"/>
              <a:buAutoNum type="arabicPeriod"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Interpret a text in harmony with the teachings of the whole Bible</a:t>
            </a:r>
          </a:p>
          <a:p>
            <a:pPr marL="590550" indent="-590550" eaLnBrk="1" hangingPunct="1">
              <a:lnSpc>
                <a:spcPct val="130000"/>
              </a:lnSpc>
              <a:buClr>
                <a:schemeClr val="bg1"/>
              </a:buClr>
              <a:buFont typeface="Wingdings" charset="0"/>
              <a:buAutoNum type="arabicPeriod"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The text must be interpreted in harmony with sound, systematic doctrine.</a:t>
            </a:r>
          </a:p>
          <a:p>
            <a:pPr marL="590550" indent="-590550" eaLnBrk="1" hangingPunct="1">
              <a:lnSpc>
                <a:spcPct val="130000"/>
              </a:lnSpc>
              <a:buClr>
                <a:schemeClr val="bg1"/>
              </a:buClr>
              <a:buFont typeface="Wingdings" charset="0"/>
              <a:buAutoNum type="arabicPeriod"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A text should be taken literally unless…</a:t>
            </a:r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F062FC-0840-4D41-93E5-48F6FC72D76D}" type="slidenum">
              <a:rPr lang="en-GB" sz="1000"/>
              <a:pPr/>
              <a:t>8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364019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9999"/>
              </a:gs>
              <a:gs pos="100000">
                <a:srgbClr val="004747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lnSpc>
                <a:spcPct val="80000"/>
              </a:lnSpc>
            </a:pPr>
            <a:r>
              <a:rPr lang="en-GB" b="1" spc="150" dirty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8 Rules of </a:t>
            </a:r>
            <a:r>
              <a:rPr lang="en-GB" b="1" spc="150" dirty="0" smtClean="0">
                <a:ln w="11430"/>
                <a:solidFill>
                  <a:srgbClr val="CC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Interpretation</a:t>
            </a:r>
            <a:endParaRPr lang="en-GB" b="1" spc="150" dirty="0">
              <a:ln w="11430"/>
              <a:solidFill>
                <a:srgbClr val="CCFF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90550" indent="-590550" eaLnBrk="1" hangingPunct="1">
              <a:lnSpc>
                <a:spcPct val="110000"/>
              </a:lnSpc>
              <a:buClr>
                <a:schemeClr val="bg1"/>
              </a:buClr>
              <a:buFont typeface="Wingdings" charset="0"/>
              <a:buAutoNum type="arabicPeriod" startAt="5"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If possible, consult the original languages as help to interpretation.</a:t>
            </a:r>
          </a:p>
          <a:p>
            <a:pPr marL="590550" indent="-590550" eaLnBrk="1" hangingPunct="1">
              <a:lnSpc>
                <a:spcPct val="110000"/>
              </a:lnSpc>
              <a:buClr>
                <a:schemeClr val="bg1"/>
              </a:buClr>
              <a:buFont typeface="Wingdings" charset="0"/>
              <a:buAutoNum type="arabicPeriod" startAt="5"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Make use of the scholarship of other translators.</a:t>
            </a:r>
          </a:p>
          <a:p>
            <a:pPr marL="590550" indent="-590550" eaLnBrk="1" hangingPunct="1">
              <a:lnSpc>
                <a:spcPct val="110000"/>
              </a:lnSpc>
              <a:buClr>
                <a:schemeClr val="bg1"/>
              </a:buClr>
              <a:buFont typeface="Wingdings" charset="0"/>
              <a:buAutoNum type="arabicPeriod" startAt="5"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Furthermore, consult parallel passages.</a:t>
            </a:r>
          </a:p>
          <a:p>
            <a:pPr marL="590550" indent="-590550" eaLnBrk="1" hangingPunct="1">
              <a:lnSpc>
                <a:spcPct val="110000"/>
              </a:lnSpc>
              <a:buClr>
                <a:schemeClr val="bg1"/>
              </a:buClr>
              <a:buFont typeface="Wingdings" charset="0"/>
              <a:buAutoNum type="arabicPeriod" startAt="5"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Finally, consult one of some good commentaries of the critical, exegetical type.</a:t>
            </a: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F3E48E-DC7D-5145-8988-BEB3F12A1FA3}" type="slidenum">
              <a:rPr lang="en-GB" sz="1000"/>
              <a:pPr/>
              <a:t>9</a:t>
            </a:fld>
            <a:endParaRPr lang="en-GB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44" b="10712"/>
          <a:stretch/>
        </p:blipFill>
        <p:spPr>
          <a:xfrm>
            <a:off x="7884368" y="404664"/>
            <a:ext cx="995044" cy="13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016898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624</TotalTime>
  <Words>1181</Words>
  <Application>Microsoft Macintosh PowerPoint</Application>
  <PresentationFormat>On-screen Show (4:3)</PresentationFormat>
  <Paragraphs>202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Precedent</vt:lpstr>
      <vt:lpstr>North England Conference</vt:lpstr>
      <vt:lpstr>Sun, 15 Dec 2013</vt:lpstr>
      <vt:lpstr>How to Choose &amp;  Interpret a Text</vt:lpstr>
      <vt:lpstr>PowerPoint Presentation</vt:lpstr>
      <vt:lpstr>Question &amp; Answers </vt:lpstr>
      <vt:lpstr>Seventh-day  Adventists hold that…</vt:lpstr>
      <vt:lpstr>5 Suggested Rules  for Selecting a Text </vt:lpstr>
      <vt:lpstr>8 Rules of Interpretation</vt:lpstr>
      <vt:lpstr>8 Rules of Interpretation</vt:lpstr>
      <vt:lpstr>How to Choose  and Interpret a text</vt:lpstr>
      <vt:lpstr>How to Choose  and Interpret a Text</vt:lpstr>
      <vt:lpstr>How to Choose  and Interpret a Text</vt:lpstr>
      <vt:lpstr>How to Choose  and Interpret a Text</vt:lpstr>
      <vt:lpstr>How to Choose  and Interpret a Text</vt:lpstr>
      <vt:lpstr>How to Choose  and Interpret a Text</vt:lpstr>
      <vt:lpstr>How to Choose  and Interpret a Text</vt:lpstr>
      <vt:lpstr>How to Choose  and Interpret a Text</vt:lpstr>
      <vt:lpstr>How to Choose  and Interpret a Text</vt:lpstr>
      <vt:lpstr>Guidelines for  interpreting symbols.</vt:lpstr>
      <vt:lpstr>Guidelines for  interpreting symbols.</vt:lpstr>
      <vt:lpstr>Guidelines for  interpreting symbols.</vt:lpstr>
      <vt:lpstr>The Safe Use of Parables.</vt:lpstr>
      <vt:lpstr> Analysing Allegories.</vt:lpstr>
      <vt:lpstr>What did we learn today?</vt:lpstr>
      <vt:lpstr>Assignment</vt:lpstr>
      <vt:lpstr>Prayer</vt:lpstr>
    </vt:vector>
  </TitlesOfParts>
  <Company>Seventh-day Adventist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England Conference</dc:title>
  <dc:creator>Emanuel Bran</dc:creator>
  <cp:lastModifiedBy>Emanuel Bran</cp:lastModifiedBy>
  <cp:revision>14</cp:revision>
  <dcterms:created xsi:type="dcterms:W3CDTF">2013-12-11T14:59:41Z</dcterms:created>
  <dcterms:modified xsi:type="dcterms:W3CDTF">2013-12-16T11:11:18Z</dcterms:modified>
</cp:coreProperties>
</file>